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Averag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74A3DC-8E20-46E0-AF6B-650CCDB44E39}">
  <a:tblStyle styleId="{5374A3DC-8E20-46E0-AF6B-650CCDB44E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Averag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c65f5e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c65f5e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159629c5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8159629c5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9acc2d8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9acc2d8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a9acc2d8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a9acc2d8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9acc2d8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9acc2d8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Relationship Id="rId6" Type="http://schemas.openxmlformats.org/officeDocument/2006/relationships/slide" Target="/ppt/slides/slide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4997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M</a:t>
            </a:r>
            <a:r>
              <a:rPr lang="es" sz="5000"/>
              <a:t>abla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</a:t>
            </a:r>
            <a:r>
              <a:rPr lang="es" sz="2000"/>
              <a:t>abla con las manos</a:t>
            </a:r>
            <a:endParaRPr sz="2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46050" y="3157300"/>
            <a:ext cx="39894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Karen Bejarano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Vanessa Gordillo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Sara Prieto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>
            <p:ph idx="4294967295" type="title"/>
          </p:nvPr>
        </p:nvSpPr>
        <p:spPr>
          <a:xfrm>
            <a:off x="3665350" y="2731000"/>
            <a:ext cx="16284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Versión Alpha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1297500" y="450975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Herramientas: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1297500" y="991875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Mostrar cómo funcionan tus herramientas en varios dispositivos</a:t>
            </a:r>
            <a:endParaRPr/>
          </a:p>
        </p:txBody>
      </p:sp>
      <p:sp>
        <p:nvSpPr>
          <p:cNvPr id="312" name="Google Shape;312;p26"/>
          <p:cNvSpPr txBox="1"/>
          <p:nvPr>
            <p:ph idx="2" type="body"/>
          </p:nvPr>
        </p:nvSpPr>
        <p:spPr>
          <a:xfrm>
            <a:off x="617225" y="1670975"/>
            <a:ext cx="32184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Nuestro Software estará implementado con una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página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web, la cual,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accesible para todo tipo de dispositivo (celular, pc, laptop, tablet, tv), además,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será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una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página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atractiva visualmente  hacia un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cualquier edad; para que todos los usuarios puedan acceder a nuestra información en todo momento y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lugar. </a:t>
            </a:r>
            <a:r>
              <a:rPr lang="e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26"/>
          <p:cNvGrpSpPr/>
          <p:nvPr/>
        </p:nvGrpSpPr>
        <p:grpSpPr>
          <a:xfrm>
            <a:off x="4163454" y="2164701"/>
            <a:ext cx="3064804" cy="2365641"/>
            <a:chOff x="3553042" y="1657806"/>
            <a:chExt cx="3461100" cy="2671532"/>
          </a:xfrm>
        </p:grpSpPr>
        <p:sp>
          <p:nvSpPr>
            <p:cNvPr id="314" name="Google Shape;314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6"/>
          <p:cNvGrpSpPr/>
          <p:nvPr/>
        </p:nvGrpSpPr>
        <p:grpSpPr>
          <a:xfrm>
            <a:off x="6777919" y="3127562"/>
            <a:ext cx="993531" cy="1477014"/>
            <a:chOff x="6505573" y="2745170"/>
            <a:chExt cx="1122000" cy="1668000"/>
          </a:xfrm>
        </p:grpSpPr>
        <p:sp>
          <p:nvSpPr>
            <p:cNvPr id="323" name="Google Shape;323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7" name="Google Shape;327;p2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77454" y="3193018"/>
            <a:ext cx="993300" cy="1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/>
          <p:nvPr/>
        </p:nvSpPr>
        <p:spPr>
          <a:xfrm flipH="1">
            <a:off x="6777406" y="3193230"/>
            <a:ext cx="993300" cy="129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6"/>
          <p:cNvGrpSpPr/>
          <p:nvPr/>
        </p:nvGrpSpPr>
        <p:grpSpPr>
          <a:xfrm>
            <a:off x="6432076" y="3685878"/>
            <a:ext cx="505001" cy="1005251"/>
            <a:chOff x="9543736" y="4486132"/>
            <a:chExt cx="570300" cy="1135235"/>
          </a:xfrm>
        </p:grpSpPr>
        <p:sp>
          <p:nvSpPr>
            <p:cNvPr id="330" name="Google Shape;330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4" name="Google Shape;334;p2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31518" y="3685506"/>
            <a:ext cx="504900" cy="861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5" name="Google Shape;335;p26"/>
          <p:cNvSpPr/>
          <p:nvPr/>
        </p:nvSpPr>
        <p:spPr>
          <a:xfrm flipH="1">
            <a:off x="6431309" y="3706019"/>
            <a:ext cx="504900" cy="841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7556077" y="3997647"/>
            <a:ext cx="441776" cy="671425"/>
            <a:chOff x="7384375" y="3728000"/>
            <a:chExt cx="498900" cy="758244"/>
          </a:xfrm>
        </p:grpSpPr>
        <p:sp>
          <p:nvSpPr>
            <p:cNvPr id="337" name="Google Shape;337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7556108" y="4112478"/>
            <a:ext cx="463681" cy="448837"/>
            <a:chOff x="7384385" y="3857442"/>
            <a:chExt cx="523637" cy="506874"/>
          </a:xfrm>
        </p:grpSpPr>
        <p:sp>
          <p:nvSpPr>
            <p:cNvPr id="342" name="Google Shape;342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4" name="Google Shape;344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46" name="Google Shape;346;p2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82255" y="4140357"/>
            <a:ext cx="388200" cy="387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7" name="Google Shape;347;p26"/>
          <p:cNvGrpSpPr/>
          <p:nvPr/>
        </p:nvGrpSpPr>
        <p:grpSpPr>
          <a:xfrm>
            <a:off x="8085668" y="3997647"/>
            <a:ext cx="422659" cy="671425"/>
            <a:chOff x="7982421" y="3727763"/>
            <a:chExt cx="477311" cy="758244"/>
          </a:xfrm>
        </p:grpSpPr>
        <p:sp>
          <p:nvSpPr>
            <p:cNvPr id="348" name="Google Shape;348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6" name="Google Shape;356;p2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01452" y="4136498"/>
            <a:ext cx="367500" cy="417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950" y="2038925"/>
            <a:ext cx="3117800" cy="1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27"/>
          <p:cNvGraphicFramePr/>
          <p:nvPr/>
        </p:nvGraphicFramePr>
        <p:xfrm>
          <a:off x="1016875" y="6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{5374A3DC-8E20-46E0-AF6B-650CCDB44E39}</a:tableStyleId>
              </a:tblPr>
              <a:tblGrid>
                <a:gridCol w="853650"/>
                <a:gridCol w="1661375"/>
                <a:gridCol w="1257525"/>
                <a:gridCol w="1257525"/>
                <a:gridCol w="1257525"/>
              </a:tblGrid>
              <a:tr h="83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Código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 o cargo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Descripción del rol o interés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Nivel de influencia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Interés del proyecto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2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Usuario oyente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Usuario que desea aprender lengua de señas.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Alto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Alto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Administrador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Usuario que gestiona el contenido del software.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Alto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Alto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</a:b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>
            <p:ph type="title"/>
          </p:nvPr>
        </p:nvSpPr>
        <p:spPr>
          <a:xfrm>
            <a:off x="1297500" y="646699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Versión</a:t>
            </a:r>
            <a:r>
              <a:rPr b="1" lang="es"/>
              <a:t> Beta</a:t>
            </a:r>
            <a:endParaRPr/>
          </a:p>
        </p:txBody>
      </p:sp>
      <p:sp>
        <p:nvSpPr>
          <p:cNvPr id="368" name="Google Shape;368;p28"/>
          <p:cNvSpPr txBox="1"/>
          <p:nvPr/>
        </p:nvSpPr>
        <p:spPr>
          <a:xfrm>
            <a:off x="975575" y="14320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9" name="Google Shape;369;p28"/>
          <p:cNvSpPr txBox="1"/>
          <p:nvPr>
            <p:ph idx="1" type="body"/>
          </p:nvPr>
        </p:nvSpPr>
        <p:spPr>
          <a:xfrm>
            <a:off x="1436625" y="1529050"/>
            <a:ext cx="3684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Proporcionar la traducción entre palabras del idioma español y el lenguaje de señas colombiano.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925550" y="27960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1" name="Google Shape;371;p28"/>
          <p:cNvSpPr txBox="1"/>
          <p:nvPr>
            <p:ph idx="1" type="body"/>
          </p:nvPr>
        </p:nvSpPr>
        <p:spPr>
          <a:xfrm>
            <a:off x="1524675" y="2850750"/>
            <a:ext cx="33705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Elementos Adicionales: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Input con la función de buscador para escribir una palabra y que muestre su traducción en señas.</a:t>
            </a:r>
            <a:r>
              <a:rPr lang="es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 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372" name="Google Shape;3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25" y="1250825"/>
            <a:ext cx="4017900" cy="2410800"/>
          </a:xfrm>
          <a:prstGeom prst="flowChartPunchedCar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FUNCIONALES</a:t>
            </a:r>
            <a:endParaRPr/>
          </a:p>
        </p:txBody>
      </p:sp>
      <p:sp>
        <p:nvSpPr>
          <p:cNvPr id="378" name="Google Shape;378;p29"/>
          <p:cNvSpPr txBox="1"/>
          <p:nvPr>
            <p:ph idx="1" type="body"/>
          </p:nvPr>
        </p:nvSpPr>
        <p:spPr>
          <a:xfrm>
            <a:off x="1297500" y="1266800"/>
            <a:ext cx="4815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para: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s"/>
              <a:t>Guardar los registros y comentarios realizados por los usuarios.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s"/>
              <a:t>Guardar los comprobantes del nivel de aprendizaje de los usuarios(calificación obtenida en los quizzes).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s"/>
              <a:t>Eliminar comentarios y vocabulario(Acción usuario Administrador).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s"/>
              <a:t>Insertar y actualizar vocabulario(Acción usuario Administrador).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s"/>
              <a:t>Generar un espacio en el perfil de cada usuario, en donde puedan consultar la calificación obtenida en cada uno de los quizzes y ver su nivel de aprendizaje.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/>
        </p:nvSpPr>
        <p:spPr>
          <a:xfrm>
            <a:off x="924575" y="159277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505025" y="1825875"/>
            <a:ext cx="2766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MODELO RELACIONAL</a:t>
            </a:r>
            <a:endParaRPr sz="3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00" y="152400"/>
            <a:ext cx="47670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529950" y="1430225"/>
            <a:ext cx="32940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latin typeface="Comic Sans MS"/>
                <a:ea typeface="Comic Sans MS"/>
                <a:cs typeface="Comic Sans MS"/>
                <a:sym typeface="Comic Sans MS"/>
              </a:rPr>
              <a:t>¡Gracias!</a:t>
            </a:r>
            <a:endParaRPr sz="5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p31"/>
          <p:cNvSpPr txBox="1"/>
          <p:nvPr>
            <p:ph idx="1" type="body"/>
          </p:nvPr>
        </p:nvSpPr>
        <p:spPr>
          <a:xfrm>
            <a:off x="645300" y="2644025"/>
            <a:ext cx="30633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Esperamos contar con su participación y 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así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promover un cambio en nuestra comunidad con respecto a nuestra comunicación.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3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93" name="Google Shape;393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1" name="Google Shape;401;p3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3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04" name="Google Shape;404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8" name="Google Shape;408;p31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3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11" name="Google Shape;411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5" name="Google Shape;415;p31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6" name="Google Shape;416;p3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18" name="Google Shape;418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3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23" name="Google Shape;423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4" name="Google Shape;424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7" name="Google Shape;427;p31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8" name="Google Shape;428;p3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9" name="Google Shape;429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7" name="Google Shape;437;p31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950175" y="768750"/>
            <a:ext cx="45687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Prototipo del logo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06538" y="1848725"/>
            <a:ext cx="3477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Diseñamos un personaje de marca para ser 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interactivo con el usuario, proporcionando un buen branding como marca.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b="53231" l="0" r="0" t="20585"/>
          <a:stretch/>
        </p:blipFill>
        <p:spPr>
          <a:xfrm>
            <a:off x="1068475" y="3066425"/>
            <a:ext cx="3615975" cy="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 b="3670" l="0" r="0" t="0"/>
          <a:stretch/>
        </p:blipFill>
        <p:spPr>
          <a:xfrm>
            <a:off x="6643473" y="727775"/>
            <a:ext cx="1149476" cy="142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5">
            <a:alphaModFix/>
          </a:blip>
          <a:srcRect b="-6145" l="0" r="-6145" t="0"/>
          <a:stretch/>
        </p:blipFill>
        <p:spPr>
          <a:xfrm>
            <a:off x="5028175" y="2317098"/>
            <a:ext cx="1615305" cy="142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4436" y="2370537"/>
            <a:ext cx="847554" cy="116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787" y="921231"/>
            <a:ext cx="1222849" cy="1226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3297850" y="966350"/>
            <a:ext cx="5316300" cy="15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>
                <a:latin typeface="Lato"/>
                <a:ea typeface="Lato"/>
                <a:cs typeface="Lato"/>
                <a:sym typeface="Lato"/>
              </a:rPr>
              <a:t>Software sobre aprendizaje  e interpretación de lenguaje de señas Colombiano.</a:t>
            </a:r>
            <a:endParaRPr b="1" sz="3700"/>
          </a:p>
        </p:txBody>
      </p:sp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-5032" r="3158" t="0"/>
          <a:stretch/>
        </p:blipFill>
        <p:spPr>
          <a:xfrm>
            <a:off x="754200" y="2425100"/>
            <a:ext cx="3423300" cy="221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428625">
              <a:schemeClr val="dk1">
                <a:alpha val="72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2" type="title"/>
          </p:nvPr>
        </p:nvSpPr>
        <p:spPr>
          <a:xfrm>
            <a:off x="1143450" y="843375"/>
            <a:ext cx="4772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400"/>
              <a:t>Caracterización del proyecto</a:t>
            </a:r>
            <a:endParaRPr b="1" sz="2400"/>
          </a:p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1183050" y="1579200"/>
            <a:ext cx="47328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Crear un software, el cual permita aprender lenguaje de comunicación con personas sordas.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4" name="Google Shape;254;p20"/>
          <p:cNvSpPr txBox="1"/>
          <p:nvPr>
            <p:ph type="title"/>
          </p:nvPr>
        </p:nvSpPr>
        <p:spPr>
          <a:xfrm>
            <a:off x="339150" y="3070399"/>
            <a:ext cx="84657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PLANTEAMIENTO DEL PROBLEMA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1722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0"/>
          <p:cNvSpPr txBox="1"/>
          <p:nvPr>
            <p:ph type="title"/>
          </p:nvPr>
        </p:nvSpPr>
        <p:spPr>
          <a:xfrm>
            <a:off x="214800" y="3483975"/>
            <a:ext cx="87144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1722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acuerdo con cifras anunciadas por la Asociación de Intérpretes de lengua de señas colombiana-español de Cundinamarca (ASIBOC) a inicios de 2022, el departamento contaba con alrededor de 160 intérpretes y en Colombia cerca de 700. Es preocupante saber que solo el 0.0014% de la población, sabe como comunicarse con las personas con discapacidad auditiva, ya que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INSOR reporta que las personas sordas, en su condición de discapacidad, presentan altos índices de pobreza, ya que, no se pueden comunicar de manera cómoda, gozando óptimamente sus derechos; manifiesta que estas situaciones de pobreza se evidencian en las condiciones de vivienda en las que habitan, que en la mayoría de los casos atienden a los estratos socioeconómicos más bajos.</a:t>
            </a:r>
            <a:endParaRPr sz="1200">
              <a:solidFill>
                <a:srgbClr val="1722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2771" t="0"/>
          <a:stretch/>
        </p:blipFill>
        <p:spPr>
          <a:xfrm>
            <a:off x="5991100" y="655850"/>
            <a:ext cx="2993925" cy="21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512100" y="586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Justificación</a:t>
            </a:r>
            <a:r>
              <a:rPr lang="es"/>
              <a:t> </a:t>
            </a:r>
            <a:r>
              <a:rPr b="1" lang="es"/>
              <a:t>del proyecto</a:t>
            </a:r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4458875" y="1541450"/>
            <a:ext cx="4318500" cy="21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Este Software se realiza, con el fin de poder lograr una comunicación óptima entre las personas sordas y las personas oyentes, para así, poder expresar lo que se quiere  transmitir de manera no verbal.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idx="2" type="title"/>
          </p:nvPr>
        </p:nvSpPr>
        <p:spPr>
          <a:xfrm>
            <a:off x="1072825" y="904425"/>
            <a:ext cx="2418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Objetivos</a:t>
            </a:r>
            <a:endParaRPr sz="1000"/>
          </a:p>
        </p:txBody>
      </p:sp>
      <p:sp>
        <p:nvSpPr>
          <p:cNvPr id="268" name="Google Shape;268;p22"/>
          <p:cNvSpPr txBox="1"/>
          <p:nvPr>
            <p:ph type="title"/>
          </p:nvPr>
        </p:nvSpPr>
        <p:spPr>
          <a:xfrm>
            <a:off x="311850" y="1693350"/>
            <a:ext cx="27762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Construir una herramienta, la cual </a:t>
            </a:r>
            <a:r>
              <a:rPr lang="es" sz="1600"/>
              <a:t>proporciona</a:t>
            </a:r>
            <a:r>
              <a:rPr lang="es" sz="1600"/>
              <a:t> múltiples opciones para interactuar de manera óptima, entre las personas oyentes y personas con discapacidad auditiva.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6155275" y="80490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Demostrar, que la comunicación por medio del lenguaje de señas colombiano no es compleja, sino que requiere aprovechar al máximo las herramientas que proporciona nuestro software para ello.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6214525" y="3374775"/>
            <a:ext cx="27264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Ofrecer una plataforma atractiva e interactiva ante cualquier usuario que desee </a:t>
            </a:r>
            <a:r>
              <a:rPr lang="es" sz="1400"/>
              <a:t>indagar sobre nuestro</a:t>
            </a:r>
            <a:r>
              <a:rPr lang="es" sz="1400"/>
              <a:t> contenido.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050" y="472150"/>
            <a:ext cx="2844900" cy="189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 rotWithShape="1">
          <a:blip r:embed="rId4">
            <a:alphaModFix/>
          </a:blip>
          <a:srcRect b="0" l="2943" r="6222" t="0"/>
          <a:stretch/>
        </p:blipFill>
        <p:spPr>
          <a:xfrm>
            <a:off x="3088050" y="2826550"/>
            <a:ext cx="2967911" cy="16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>
            <a:off x="7384525" y="2826550"/>
            <a:ext cx="386400" cy="36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7343775" y="310650"/>
            <a:ext cx="386400" cy="36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/>
        </p:nvSpPr>
        <p:spPr>
          <a:xfrm>
            <a:off x="818050" y="566725"/>
            <a:ext cx="45687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Alcance del proyecto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5506000" y="1175275"/>
            <a:ext cx="2796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Elementos del software:</a:t>
            </a:r>
            <a:endParaRPr sz="2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507975" y="1463675"/>
            <a:ext cx="48045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 un software, el cual permita aprender lenguaje de señas colombiano.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Actualmente, el 5% de la población mundial es sorda, de los cuales,  500.000 personas son colombianas, es decir, el 1% de su población.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Además, se calcula que una de cada diez personas al 2050 </a:t>
            </a: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perderá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audición; y si esto llegase a pasar, las personas que hayan aprendido lenguaje de señas gracias a nuestro software, ya 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estarán</a:t>
            </a: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preparadas para comunicarse con este lenguaje.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5312475" y="2035850"/>
            <a:ext cx="25638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Menú interactivo  con temas básicos de la lengua de señas.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Tarjetas de aprendizaje mostrando cada una de las señas.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Quizes interactivos para evaluar lo visto por la persona en cada una de las guías (por tema).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1297500" y="814325"/>
            <a:ext cx="37989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/>
              <a:t>Beneficiarios</a:t>
            </a:r>
            <a:endParaRPr sz="2600"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615725" y="1641850"/>
            <a:ext cx="46056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benefician todos los usuarios que quieran aprender sobre lenguaje de señas; pero, principalmente, para las personas sordas, las cuales puedan comunicarse mejor con la  comunidad de  personas oyentes. El acceso a la lengua de señas, es clave para romper las barreras de comunicación.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ffset_comp_267026.jpg" id="289" name="Google Shape;289;p24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569505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0" name="Google Shape;290;p2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256062">
            <a:off x="5394366" y="945241"/>
            <a:ext cx="2472667" cy="2477463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1" name="Google Shape;291;p24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549105">
            <a:off x="5959791" y="1467026"/>
            <a:ext cx="2504656" cy="2509451"/>
          </a:xfrm>
          <a:prstGeom prst="diagStripe">
            <a:avLst>
              <a:gd fmla="val 49478" name="adj"/>
            </a:avLst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208708">
            <a:off x="6644790" y="3525051"/>
            <a:ext cx="1829470" cy="1570065"/>
          </a:xfrm>
          <a:prstGeom prst="diagStripe">
            <a:avLst>
              <a:gd fmla="val 3966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1297500" y="925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Riesgos del proyecto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2030400" y="1743675"/>
            <a:ext cx="3684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suplir las necesidades de los usuarios que se encuentran interesados en aprender lengua de señas.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2030400" y="2735350"/>
            <a:ext cx="4128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 un software de interacción compleja hacia el usuario y  de difícil acceso y navegación.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3" name="Google Shape;303;p25"/>
          <p:cNvSpPr txBox="1"/>
          <p:nvPr>
            <p:ph idx="1" type="body"/>
          </p:nvPr>
        </p:nvSpPr>
        <p:spPr>
          <a:xfrm>
            <a:off x="2030400" y="3573375"/>
            <a:ext cx="4674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Emplear información que no sea clara para los usuarios, ya sea por medio de señas, o lenguaje escrito.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85200" y="3121463"/>
            <a:ext cx="2247900" cy="18192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 rotWithShape="1">
          <a:blip r:embed="rId4">
            <a:alphaModFix/>
          </a:blip>
          <a:srcRect b="13096" l="13711" r="0" t="0"/>
          <a:stretch/>
        </p:blipFill>
        <p:spPr>
          <a:xfrm>
            <a:off x="6072200" y="217725"/>
            <a:ext cx="2850900" cy="1905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